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2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1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6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8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8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3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7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5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0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8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83B2-E001-8244-BCA2-F81553A9E434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D4648-A467-894B-A43F-A1A8E9F75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9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 K SOLANKI, FRCS(</a:t>
            </a:r>
            <a:r>
              <a:rPr lang="en-US" dirty="0" err="1" smtClean="0"/>
              <a:t>Edin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SENIOR CONSULTANT SURGEON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0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WOUND HEALING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Mechanism whereby the body attempts to restore the integrity of the injured part.</a:t>
            </a:r>
          </a:p>
          <a:p>
            <a:r>
              <a:rPr lang="en-US" b="1" u="sng" dirty="0" smtClean="0"/>
              <a:t>Factors influencing healing of a wound:</a:t>
            </a:r>
          </a:p>
          <a:p>
            <a:r>
              <a:rPr lang="en-US" dirty="0" smtClean="0"/>
              <a:t>Site</a:t>
            </a:r>
          </a:p>
          <a:p>
            <a:r>
              <a:rPr lang="en-US" dirty="0" smtClean="0"/>
              <a:t>Structure</a:t>
            </a:r>
          </a:p>
          <a:p>
            <a:r>
              <a:rPr lang="en-US" dirty="0" smtClean="0"/>
              <a:t>Mechanism – incision, crush, crush avulsion</a:t>
            </a:r>
          </a:p>
          <a:p>
            <a:r>
              <a:rPr lang="en-US" dirty="0" smtClean="0"/>
              <a:t>Contamination – foreign bodies/bacteria</a:t>
            </a:r>
          </a:p>
          <a:p>
            <a:r>
              <a:rPr lang="en-US" dirty="0" smtClean="0"/>
              <a:t>Loss of tissue</a:t>
            </a:r>
          </a:p>
          <a:p>
            <a:r>
              <a:rPr lang="en-US" dirty="0" smtClean="0"/>
              <a:t>Other local factors – vascular insufficiency, previous radiation, pressure. </a:t>
            </a:r>
            <a:r>
              <a:rPr lang="en-US" dirty="0"/>
              <a:t>S</a:t>
            </a:r>
            <a:r>
              <a:rPr lang="en-US" dirty="0" smtClean="0"/>
              <a:t>ystemic factors – malnutrition or vitamin and mineral deficiencies, disease (diabetes mellitus), medications (steroids), immune deficiencies (chemotherapy, AIDS)</a:t>
            </a:r>
          </a:p>
          <a:p>
            <a:r>
              <a:rPr lang="en-US" dirty="0" smtClean="0"/>
              <a:t>Smoking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4935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 wound healing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Three phases:</a:t>
            </a:r>
          </a:p>
          <a:p>
            <a:r>
              <a:rPr lang="en-US" dirty="0" smtClean="0"/>
              <a:t>1.	the inflammatory phase</a:t>
            </a:r>
          </a:p>
          <a:p>
            <a:r>
              <a:rPr lang="en-US" dirty="0" smtClean="0"/>
              <a:t>2.	the proliferative phase</a:t>
            </a:r>
          </a:p>
          <a:p>
            <a:r>
              <a:rPr lang="en-US" dirty="0" smtClean="0"/>
              <a:t>3.	the </a:t>
            </a:r>
            <a:r>
              <a:rPr lang="en-US" dirty="0" err="1" smtClean="0"/>
              <a:t>remodelling</a:t>
            </a:r>
            <a:r>
              <a:rPr lang="en-US" dirty="0" smtClean="0"/>
              <a:t> phase (maturing phase)</a:t>
            </a:r>
          </a:p>
          <a:p>
            <a:r>
              <a:rPr lang="en-US" dirty="0" smtClean="0"/>
              <a:t>1.	The inflammatory phase:</a:t>
            </a:r>
          </a:p>
          <a:p>
            <a:r>
              <a:rPr lang="en-US" dirty="0" smtClean="0"/>
              <a:t> begins immediately after wounding and lasts 2-3 days. Bleeding is followed by vasoconstriction and thrombus formation to limit blood loss. Platelets stick to </a:t>
            </a:r>
            <a:r>
              <a:rPr lang="en-US" dirty="0"/>
              <a:t>t</a:t>
            </a:r>
            <a:r>
              <a:rPr lang="en-US" dirty="0" smtClean="0"/>
              <a:t>he damaged endothelial lining of vessels, releasing </a:t>
            </a:r>
            <a:r>
              <a:rPr lang="en-US" dirty="0" err="1" smtClean="0"/>
              <a:t>adenosin</a:t>
            </a:r>
            <a:r>
              <a:rPr lang="en-US" dirty="0" smtClean="0"/>
              <a:t> </a:t>
            </a:r>
            <a:r>
              <a:rPr lang="en-US" dirty="0" err="1" smtClean="0"/>
              <a:t>diphosphate</a:t>
            </a:r>
            <a:r>
              <a:rPr lang="en-US" dirty="0" smtClean="0"/>
              <a:t> (ADP), which causes </a:t>
            </a:r>
            <a:r>
              <a:rPr lang="en-US" dirty="0" err="1" smtClean="0"/>
              <a:t>thrombocytic</a:t>
            </a:r>
            <a:r>
              <a:rPr lang="en-US" dirty="0" smtClean="0"/>
              <a:t> aggregates to fill the wound. When bleeding stops, the platelets then release several cytokines from their alpha </a:t>
            </a:r>
            <a:r>
              <a:rPr lang="en-US" dirty="0" err="1" smtClean="0"/>
              <a:t>grannules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6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These are platelet derived growth factors (PDGF), platelet factor IV and transforming growth factor beta (TGFB). These attract inflammatory cells such as </a:t>
            </a:r>
            <a:r>
              <a:rPr lang="en-US" dirty="0" err="1" smtClean="0"/>
              <a:t>plymorphonuclear</a:t>
            </a:r>
            <a:r>
              <a:rPr lang="en-US" dirty="0" smtClean="0"/>
              <a:t> lymphocytes (PMN) and macrophages. Platelets and the local injured tissue release vasoactive amines such as histamine, serotonin and prostaglandins, which increase vascular permeability , thereby aiding infiltration of these inflammatory cells. Macrophages remove </a:t>
            </a:r>
            <a:r>
              <a:rPr lang="en-US" dirty="0" err="1" smtClean="0"/>
              <a:t>devitalised</a:t>
            </a:r>
            <a:r>
              <a:rPr lang="en-US" dirty="0" smtClean="0"/>
              <a:t> tissue and micro-organisms while regulating fibroblast activity in the proliferative phase of healing. The initial framework for structural support of cells is provided by fibrin produced by fibrinogen.</a:t>
            </a:r>
          </a:p>
          <a:p>
            <a:r>
              <a:rPr lang="en-US" dirty="0" smtClean="0"/>
              <a:t>Latin description: </a:t>
            </a:r>
            <a:r>
              <a:rPr lang="en-US" b="1" dirty="0" err="1" smtClean="0"/>
              <a:t>rubor</a:t>
            </a:r>
            <a:r>
              <a:rPr lang="en-US" dirty="0" smtClean="0"/>
              <a:t> (redness), </a:t>
            </a:r>
            <a:r>
              <a:rPr lang="en-US" b="1" dirty="0" err="1" smtClean="0"/>
              <a:t>tumour</a:t>
            </a:r>
            <a:r>
              <a:rPr lang="en-US" dirty="0" smtClean="0"/>
              <a:t> (swelling), </a:t>
            </a:r>
            <a:r>
              <a:rPr lang="en-US" b="1" dirty="0" err="1" smtClean="0"/>
              <a:t>calor</a:t>
            </a:r>
            <a:r>
              <a:rPr lang="en-US" dirty="0" smtClean="0"/>
              <a:t> (heat) and </a:t>
            </a:r>
            <a:r>
              <a:rPr lang="en-US" b="1" dirty="0" err="1" smtClean="0"/>
              <a:t>dolour</a:t>
            </a:r>
            <a:r>
              <a:rPr lang="en-US" dirty="0" smtClean="0"/>
              <a:t> (pain)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35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2.	Proliferative phage:</a:t>
            </a:r>
          </a:p>
          <a:p>
            <a:r>
              <a:rPr lang="en-US" dirty="0" smtClean="0"/>
              <a:t>From 3</a:t>
            </a:r>
            <a:r>
              <a:rPr lang="en-US" baseline="30000" dirty="0" smtClean="0"/>
              <a:t>rd</a:t>
            </a:r>
            <a:r>
              <a:rPr lang="en-US" dirty="0" smtClean="0"/>
              <a:t> day to the 3</a:t>
            </a:r>
            <a:r>
              <a:rPr lang="en-US" baseline="30000" dirty="0" smtClean="0"/>
              <a:t>rd</a:t>
            </a:r>
            <a:r>
              <a:rPr lang="en-US" dirty="0" smtClean="0"/>
              <a:t> week. Consists mainly of fibroblast activity with the production of collagen and ground substance, the growth of new blood vessels as capillary loops and the re-</a:t>
            </a:r>
            <a:r>
              <a:rPr lang="en-US" dirty="0" err="1" smtClean="0"/>
              <a:t>epithelialisation</a:t>
            </a:r>
            <a:r>
              <a:rPr lang="en-US" dirty="0" smtClean="0"/>
              <a:t> of the wound surface. Fibroblasts require vitamin  to produce collagen. The wound tissue formed in the early part of this phase is called </a:t>
            </a:r>
            <a:r>
              <a:rPr lang="en-US" dirty="0" err="1" smtClean="0"/>
              <a:t>grannulation</a:t>
            </a:r>
            <a:r>
              <a:rPr lang="en-US" dirty="0" smtClean="0"/>
              <a:t> tissue. In the later part of this phase, there is an increase in the tensile strength of the wound due to increased </a:t>
            </a:r>
            <a:r>
              <a:rPr lang="en-US" dirty="0" err="1" smtClean="0"/>
              <a:t>colllagen</a:t>
            </a:r>
            <a:r>
              <a:rPr lang="en-US" dirty="0" smtClean="0"/>
              <a:t>, which is at first deposited in a random fashion and consists of type III collagen.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27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	The </a:t>
            </a:r>
            <a:r>
              <a:rPr lang="en-US" dirty="0" err="1" smtClean="0"/>
              <a:t>remodelling</a:t>
            </a:r>
            <a:r>
              <a:rPr lang="en-US" dirty="0" smtClean="0"/>
              <a:t> </a:t>
            </a:r>
            <a:r>
              <a:rPr lang="en-US" dirty="0" err="1" smtClean="0"/>
              <a:t>phse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This is </a:t>
            </a:r>
            <a:r>
              <a:rPr lang="en-US" dirty="0" err="1" smtClean="0"/>
              <a:t>characterised</a:t>
            </a:r>
            <a:r>
              <a:rPr lang="en-US" dirty="0" smtClean="0"/>
              <a:t> by  maturation of collagen(type I replacing type III until a ratio of 4:1 is achieved). There is a re-</a:t>
            </a:r>
            <a:r>
              <a:rPr lang="en-US" dirty="0" err="1" smtClean="0"/>
              <a:t>allignment</a:t>
            </a:r>
            <a:r>
              <a:rPr lang="en-US" dirty="0" smtClean="0"/>
              <a:t> of collagen </a:t>
            </a:r>
            <a:r>
              <a:rPr lang="en-US" dirty="0" err="1" smtClean="0"/>
              <a:t>fibres</a:t>
            </a:r>
            <a:r>
              <a:rPr lang="en-US" dirty="0" smtClean="0"/>
              <a:t> along the lines of tension, decreased wound vascularity and wound contraction due to fibroblast and </a:t>
            </a:r>
            <a:r>
              <a:rPr lang="en-US" dirty="0" err="1" smtClean="0"/>
              <a:t>myofibroblast</a:t>
            </a:r>
            <a:r>
              <a:rPr lang="en-US" dirty="0" smtClean="0"/>
              <a:t> activity.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7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226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DR K SOLANKI, FRCS(Edin) SENIOR CONSULTANT SURGEON </vt:lpstr>
      <vt:lpstr>WOUND HEALING</vt:lpstr>
      <vt:lpstr>Normal wound healing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K SOLANKI, FRCS(Edin) SENIOR CONSULTANT SURGEON </dc:title>
  <dc:creator>Office 2004 Test Drive User</dc:creator>
  <cp:lastModifiedBy>Office 2004 Test Drive User</cp:lastModifiedBy>
  <cp:revision>30</cp:revision>
  <dcterms:created xsi:type="dcterms:W3CDTF">2014-09-24T08:51:21Z</dcterms:created>
  <dcterms:modified xsi:type="dcterms:W3CDTF">2014-10-13T09:21:22Z</dcterms:modified>
</cp:coreProperties>
</file>